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itter" pitchFamily="2" charset="77"/>
      <p:regular r:id="rId11"/>
      <p:bold r:id="rId12"/>
      <p:italic r:id="rId13"/>
      <p:boldItalic r:id="rId14"/>
    </p:embeddedFont>
    <p:embeddedFont>
      <p:font typeface="Outfit Bold" pitchFamily="2" charset="0"/>
      <p:bold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DE81B-5B9D-2340-9AAE-9EB237FDE337}" v="7" dt="2026-01-27T21:29:11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2"/>
    <p:restoredTop sz="94610"/>
  </p:normalViewPr>
  <p:slideViewPr>
    <p:cSldViewPr snapToGrid="0" snapToObjects="1">
      <p:cViewPr>
        <p:scale>
          <a:sx n="60" d="100"/>
          <a:sy n="60" d="100"/>
        </p:scale>
        <p:origin x="904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567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Experienced consultants balance hypothesis-testing with authentic openness to disconfirming evidence. They actively seek information that challenges their assumptions, not merely data that confirms pre-existing beliefs.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not always "client has problem, calls consultant." Sometimes consultants create the problem. We'll look at farming versus hunting, and a framework called the Pyramid of Trust.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.wallrich@bbk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80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8990" y="2260640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Consultancy and Professional Practice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108990" y="3768923"/>
            <a:ext cx="57276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C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W3: Data collection and diagnostic issues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8108990" y="5243036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Dr Lukas Wallrich (</a:t>
            </a:r>
            <a:r>
              <a:rPr lang="en-US" sz="1750" u="sng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l.wallrich@bbk.ac.uk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), partly based on slides by Alistair Cummings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4285"/>
            <a:ext cx="1176075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Consultancy Cycle: getting into the problem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55031"/>
            <a:ext cx="7302579" cy="49000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13532" y="2108954"/>
            <a:ext cx="2730579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1113532" y="2629257"/>
            <a:ext cx="2730579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1113532" y="3149560"/>
            <a:ext cx="2730579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309784" y="3669863"/>
            <a:ext cx="4431269" cy="2370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Contracting</a:t>
            </a:r>
            <a:r>
              <a:rPr lang="en-US" sz="2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gave us initial ideas and initial data - now we need more!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0218" y="627698"/>
            <a:ext cx="6664762" cy="1340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Block's Steps for</a:t>
            </a:r>
            <a:endParaRPr lang="en-US" sz="4200" dirty="0"/>
          </a:p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Structured Discovery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0218" y="2272546"/>
            <a:ext cx="756356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0218" y="2834521"/>
            <a:ext cx="2386013" cy="2221111"/>
          </a:xfrm>
          <a:prstGeom prst="roundRect">
            <a:avLst>
              <a:gd name="adj" fmla="val 144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04649" y="3048953"/>
            <a:ext cx="19571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Steps 3-4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04649" y="3505795"/>
            <a:ext cx="1957149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 the dimensions to be studied &amp; who will be involved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3378994" y="2834521"/>
            <a:ext cx="2386013" cy="2221111"/>
          </a:xfrm>
          <a:prstGeom prst="roundRect">
            <a:avLst>
              <a:gd name="adj" fmla="val 144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3593425" y="3048953"/>
            <a:ext cx="19571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Steps 5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3593425" y="3505795"/>
            <a:ext cx="1957149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 the method(s)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5967770" y="2834521"/>
            <a:ext cx="2386013" cy="2221111"/>
          </a:xfrm>
          <a:prstGeom prst="roundRect">
            <a:avLst>
              <a:gd name="adj" fmla="val 1449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182201" y="3048953"/>
            <a:ext cx="195714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Step 6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182201" y="3505795"/>
            <a:ext cx="1957149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Do </a:t>
            </a:r>
            <a:r>
              <a:rPr lang="en-US" sz="1650" b="1" i="1" dirty="0">
                <a:solidFill>
                  <a:srgbClr val="F9D933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Discovery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90218" y="5258395"/>
            <a:ext cx="7563564" cy="1219557"/>
          </a:xfrm>
          <a:prstGeom prst="roundRect">
            <a:avLst>
              <a:gd name="adj" fmla="val 2638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04649" y="5472827"/>
            <a:ext cx="268116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Steps 7-9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04649" y="5929670"/>
            <a:ext cx="713470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Process the data, make sense of it.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90218" y="6706076"/>
            <a:ext cx="756356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90218" y="7039927"/>
            <a:ext cx="7563564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Contracting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should already have ensured </a:t>
            </a:r>
            <a:r>
              <a:rPr lang="en-US" sz="1650" i="1" u="sng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access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to the right people, </a:t>
            </a:r>
            <a:b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and clarity on the initial problem</a:t>
            </a:r>
            <a:endParaRPr lang="en-US" sz="1650" dirty="0"/>
          </a:p>
        </p:txBody>
      </p:sp>
      <p:pic>
        <p:nvPicPr>
          <p:cNvPr id="25" name="Picture 24" descr="A person sitting at a table reading a book&#10;&#10;AI-generated content may be incorrect.">
            <a:extLst>
              <a:ext uri="{FF2B5EF4-FFF2-40B4-BE49-F238E27FC236}">
                <a16:creationId xmlns:a16="http://schemas.microsoft.com/office/drawing/2014/main" id="{6580D0DA-DA19-1D74-74DF-F882392D9D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94531" y="0"/>
            <a:ext cx="5635869" cy="8229600"/>
          </a:xfrm>
          <a:custGeom>
            <a:avLst/>
            <a:gdLst>
              <a:gd name="csX0" fmla="*/ 0 w 5635869"/>
              <a:gd name="csY0" fmla="*/ 0 h 8229600"/>
              <a:gd name="csX1" fmla="*/ 5635869 w 5635869"/>
              <a:gd name="csY1" fmla="*/ 0 h 8229600"/>
              <a:gd name="csX2" fmla="*/ 5635869 w 5635869"/>
              <a:gd name="csY2" fmla="*/ 8229600 h 8229600"/>
              <a:gd name="csX3" fmla="*/ 2209446 w 5635869"/>
              <a:gd name="csY3" fmla="*/ 8229600 h 8229600"/>
              <a:gd name="csX4" fmla="*/ 2019789 w 5635869"/>
              <a:gd name="csY4" fmla="*/ 8042968 h 8229600"/>
              <a:gd name="csX5" fmla="*/ 62210 w 5635869"/>
              <a:gd name="csY5" fmla="*/ 4694712 h 8229600"/>
              <a:gd name="csX6" fmla="*/ 0 w 5635869"/>
              <a:gd name="csY6" fmla="*/ 4493296 h 82296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5635869" h="8229600">
                <a:moveTo>
                  <a:pt x="0" y="0"/>
                </a:moveTo>
                <a:lnTo>
                  <a:pt x="5635869" y="0"/>
                </a:lnTo>
                <a:lnTo>
                  <a:pt x="5635869" y="8229600"/>
                </a:lnTo>
                <a:lnTo>
                  <a:pt x="2209446" y="8229600"/>
                </a:lnTo>
                <a:lnTo>
                  <a:pt x="2019789" y="8042968"/>
                </a:lnTo>
                <a:cubicBezTo>
                  <a:pt x="1202412" y="7205172"/>
                  <a:pt x="505484" y="6050615"/>
                  <a:pt x="62210" y="4694712"/>
                </a:cubicBezTo>
                <a:lnTo>
                  <a:pt x="0" y="4493296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3093"/>
            <a:ext cx="6396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Approaches to diagnosis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8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Inductive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18328"/>
            <a:ext cx="5443776" cy="33385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4119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Won't miss the best solution –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you ever get there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8541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Costly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– consultants often brought in to avoid this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2208848"/>
            <a:ext cx="3904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Deductive / hypothesis-driven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818328"/>
            <a:ext cx="5004316" cy="33352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99521" y="64087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Efficient –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you start in the right area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599521" y="68509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Risky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–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confirmation bias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kicks in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6165"/>
            <a:ext cx="11800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Mindset: Action vs Research Approach (Block)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85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crucial mindset shift for consultants that come out of academia.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81776"/>
            <a:ext cx="6244709" cy="3227427"/>
          </a:xfrm>
          <a:prstGeom prst="roundRect">
            <a:avLst>
              <a:gd name="adj" fmla="val 1054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51084" y="30390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Research 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3620214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Interested in all factors comprehensively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4062413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Complete and systematic coverage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4504611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Work independently for objectivity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4946809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Eliminate bias rigorously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51084" y="5389007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Maintain neutrality about outcomes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99521" y="2781776"/>
            <a:ext cx="6244709" cy="3166467"/>
          </a:xfrm>
          <a:prstGeom prst="roundRect">
            <a:avLst>
              <a:gd name="adj" fmla="val 107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826335" y="30085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Action Approach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826335" y="3589734"/>
            <a:ext cx="5791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 on factors under client's control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826335" y="4031933"/>
            <a:ext cx="5791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Sufficient insight to decide next steps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26335" y="4474131"/>
            <a:ext cx="5791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Deep client involvement throughout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826335" y="4916329"/>
            <a:ext cx="5791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 feelings alongside data strategically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826335" y="5358527"/>
            <a:ext cx="5791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Deeply concerned with client attitudes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6519505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855976"/>
            <a:ext cx="283488" cy="226814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530906" y="680299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The </a:t>
            </a: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key tension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be efficient without sacrificing rigour.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6044"/>
            <a:ext cx="1135880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Strongly hypothesis-driven consulting:</a:t>
            </a:r>
            <a:endParaRPr lang="en-US" sz="4000" dirty="0"/>
          </a:p>
          <a:p>
            <a:pPr marL="0" indent="0" algn="l">
              <a:lnSpc>
                <a:spcPts val="5000"/>
              </a:lnSpc>
              <a:buNone/>
            </a:pPr>
            <a:r>
              <a:rPr lang="en-US" sz="36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McKinsey's Seven-Step Problem-Solving Process</a:t>
            </a:r>
            <a:endParaRPr lang="en-US" sz="3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355" y="2494121"/>
            <a:ext cx="6678811" cy="42757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912322" y="2452688"/>
            <a:ext cx="193940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93790" y="7183279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Analyses start pretty late, planning is key.</a:t>
            </a:r>
          </a:p>
          <a:p>
            <a:pPr marL="0" indent="0" algn="ctr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Highly efficient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… 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but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only if your early framing accurately captures the situation.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024"/>
            <a:ext cx="1014638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Three Distinct Purposes for Collecting Data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84164"/>
            <a:ext cx="3613547" cy="19710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619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Build Understanding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4564499"/>
            <a:ext cx="401514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Discover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potential solutions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93790" y="4939070"/>
            <a:ext cx="401514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Assess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existing ideas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93790" y="5313640"/>
            <a:ext cx="401514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Gain clarity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on cause and effect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3790" y="5688211"/>
            <a:ext cx="4015145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Learn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about organisational culture and deeper assumptions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474" y="1884164"/>
            <a:ext cx="3613547" cy="197119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14474" y="4062055"/>
            <a:ext cx="29301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Engage the Organisation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314474" y="4564618"/>
            <a:ext cx="401514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Begin "unfreezing" and building momentum for change across stakeholder groups.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314474" y="5660708"/>
            <a:ext cx="4015145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Critical insight: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Gathering data raises expectations; it's never merely diagnosis.</a:t>
            </a:r>
            <a:endParaRPr lang="en-US" sz="16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158" y="2269807"/>
            <a:ext cx="3613547" cy="11997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35158" y="3290649"/>
            <a:ext cx="401514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835158" y="40619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Enable Action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0047809" y="4563189"/>
            <a:ext cx="4015145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You're paid consultants, not neutral 'scientists’ – and clients will let you know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93790" y="6653213"/>
            <a:ext cx="13042821" cy="812244"/>
          </a:xfrm>
          <a:prstGeom prst="roundRect">
            <a:avLst>
              <a:gd name="adj" fmla="val 3770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863" y="6950631"/>
            <a:ext cx="255151" cy="20407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57087" y="6887885"/>
            <a:ext cx="1217545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9FA582"/>
                </a:highlight>
                <a:latin typeface="Bitter" pitchFamily="34" charset="0"/>
                <a:ea typeface="Bitter" pitchFamily="34" charset="-122"/>
                <a:cs typeface="Bitter" pitchFamily="34" charset="-120"/>
              </a:rPr>
              <a:t>These three purposes often exist in tension.</a:t>
            </a: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Attention is selective; data gathering is an intervention.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5" grpId="0" animBg="1"/>
      <p:bldP spid="17" grpId="0" animBg="1"/>
      <p:bldP spid="18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47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Your reflection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93682"/>
            <a:ext cx="7556421" cy="1689616"/>
          </a:xfrm>
          <a:prstGeom prst="roundRect">
            <a:avLst>
              <a:gd name="adj" fmla="val 2014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3130153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077170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Do you naturally approach problems inductively or deductively? When has that preference led to success—or trouble?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7384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3565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059567"/>
            <a:ext cx="639234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Planning data collection - who and what?</a:t>
            </a:r>
            <a:endParaRPr lang="en-US" sz="2650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61FBC803-050C-38D3-2918-4B14FF64BEF1}"/>
              </a:ext>
            </a:extLst>
          </p:cNvPr>
          <p:cNvSpPr/>
          <p:nvPr/>
        </p:nvSpPr>
        <p:spPr>
          <a:xfrm>
            <a:off x="793790" y="5533073"/>
            <a:ext cx="209764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3EF304E1-01A9-6C80-09F3-A3369739B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498" y="5663090"/>
            <a:ext cx="181451" cy="181451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FDDFC8DD-777F-9A3D-AB68-CF0F3695F8D7}"/>
              </a:ext>
            </a:extLst>
          </p:cNvPr>
          <p:cNvSpPr/>
          <p:nvPr/>
        </p:nvSpPr>
        <p:spPr>
          <a:xfrm>
            <a:off x="1209675" y="5608678"/>
            <a:ext cx="15380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COMING UP NEXT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461</Words>
  <Application>Microsoft Macintosh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Outfit Bold</vt:lpstr>
      <vt:lpstr>Bitter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2</cp:revision>
  <dcterms:created xsi:type="dcterms:W3CDTF">2026-01-27T21:09:59Z</dcterms:created>
  <dcterms:modified xsi:type="dcterms:W3CDTF">2026-01-27T21:29:19Z</dcterms:modified>
</cp:coreProperties>
</file>